
<file path=[Content_Types].xml><?xml version="1.0" encoding="utf-8"?>
<Types xmlns="http://schemas.openxmlformats.org/package/2006/content-types">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slideLayouts/slideLayout21.xml" ContentType="application/vnd.openxmlformats-officedocument.presentationml.slideLayout+xml"/>
  <Override PartName="/ppt/slides/slide7.xml" ContentType="application/vnd.openxmlformats-officedocument.presentationml.slide+xml"/>
  <Override PartName="/ppt/slideLayouts/slideLayout13.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3.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 id="2147483661" r:id="rId2"/>
  </p:sldMasterIdLst>
  <p:notesMasterIdLst>
    <p:notesMasterId r:id="rId14"/>
  </p:notesMasterIdLst>
  <p:handoutMasterIdLst>
    <p:handoutMasterId r:id="rId15"/>
  </p:handoutMasterIdLst>
  <p:sldIdLst>
    <p:sldId id="259" r:id="rId3"/>
    <p:sldId id="427" r:id="rId4"/>
    <p:sldId id="432" r:id="rId5"/>
    <p:sldId id="420" r:id="rId6"/>
    <p:sldId id="421" r:id="rId7"/>
    <p:sldId id="422" r:id="rId8"/>
    <p:sldId id="424" r:id="rId9"/>
    <p:sldId id="397" r:id="rId10"/>
    <p:sldId id="398" r:id="rId11"/>
    <p:sldId id="431" r:id="rId12"/>
    <p:sldId id="43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0411" autoAdjust="0"/>
  </p:normalViewPr>
  <p:slideViewPr>
    <p:cSldViewPr snapToGrid="0" snapToObjects="1">
      <p:cViewPr>
        <p:scale>
          <a:sx n="75" d="100"/>
          <a:sy n="75" d="100"/>
        </p:scale>
        <p:origin x="-1144" y="-4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016"/>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F9B5C9-C915-A64E-AD99-077E4920A6E5}" type="datetime1">
              <a:rPr lang="en-US" smtClean="0"/>
              <a:pPr/>
              <a:t>1/25/13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2AD952-BB41-C94C-90E6-85C494D07873}"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EF1A3F-912E-E94A-A304-5F6DC1C8F070}" type="datetime1">
              <a:rPr lang="en-US" smtClean="0"/>
              <a:pPr/>
              <a:t>1/25/13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F4E9A-E17D-704F-B744-E22D7F708B4C}"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endParaRPr lang="en-US" sz="1200" dirty="0" smtClean="0">
              <a:latin typeface="Comic Sans MS"/>
              <a:cs typeface="Comic Sans MS"/>
            </a:endParaRPr>
          </a:p>
        </p:txBody>
      </p:sp>
      <p:sp>
        <p:nvSpPr>
          <p:cNvPr id="4" name="Slide Number Placeholder 3"/>
          <p:cNvSpPr>
            <a:spLocks noGrp="1"/>
          </p:cNvSpPr>
          <p:nvPr>
            <p:ph type="sldNum" sz="quarter" idx="10"/>
          </p:nvPr>
        </p:nvSpPr>
        <p:spPr/>
        <p:txBody>
          <a:bodyPr/>
          <a:lstStyle/>
          <a:p>
            <a:fld id="{34AF4E9A-E17D-704F-B744-E22D7F708B4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a:latin typeface="Times" pitchFamily="1" charset="0"/>
                <a:ea typeface="ＭＳ Ｐゴシック" pitchFamily="1" charset="-128"/>
                <a:cs typeface="ＭＳ Ｐゴシック" pitchFamily="1" charset="-128"/>
              </a:rPr>
              <a:t>Present or in notebooks only?</a:t>
            </a:r>
            <a:r>
              <a:rPr lang="en-US">
                <a:latin typeface="Comic Sans MS" pitchFamily="1" charset="0"/>
                <a:ea typeface="ＭＳ Ｐゴシック" pitchFamily="1" charset="-128"/>
                <a:cs typeface="ＭＳ Ｐゴシック" pitchFamily="1" charset="-128"/>
              </a:rPr>
              <a:t> </a:t>
            </a:r>
          </a:p>
          <a:p>
            <a:pPr eaLnBrk="1" hangingPunct="1">
              <a:lnSpc>
                <a:spcPct val="80000"/>
              </a:lnSpc>
              <a:spcBef>
                <a:spcPct val="0"/>
              </a:spcBef>
            </a:pPr>
            <a:endParaRPr lang="en-US">
              <a:latin typeface="Comic Sans MS" pitchFamily="1" charset="0"/>
              <a:ea typeface="ＭＳ Ｐゴシック" pitchFamily="1" charset="-128"/>
              <a:cs typeface="ＭＳ Ｐゴシック" pitchFamily="1" charset="-128"/>
            </a:endParaRPr>
          </a:p>
          <a:p>
            <a:pPr eaLnBrk="1" hangingPunct="1">
              <a:lnSpc>
                <a:spcPct val="80000"/>
              </a:lnSpc>
              <a:spcBef>
                <a:spcPct val="0"/>
              </a:spcBef>
            </a:pPr>
            <a:r>
              <a:rPr lang="en-US">
                <a:latin typeface="Comic Sans MS" pitchFamily="1" charset="0"/>
                <a:ea typeface="ＭＳ Ｐゴシック" pitchFamily="1" charset="-128"/>
                <a:cs typeface="ＭＳ Ｐゴシック" pitchFamily="1" charset="-128"/>
              </a:rPr>
              <a:t>Seeing trends</a:t>
            </a:r>
          </a:p>
          <a:p>
            <a:pPr eaLnBrk="1" hangingPunct="1">
              <a:lnSpc>
                <a:spcPct val="80000"/>
              </a:lnSpc>
              <a:spcBef>
                <a:spcPct val="0"/>
              </a:spcBef>
            </a:pPr>
            <a:r>
              <a:rPr lang="en-US">
                <a:latin typeface="Comic Sans MS" pitchFamily="1" charset="0"/>
                <a:ea typeface="ＭＳ Ｐゴシック" pitchFamily="1" charset="-128"/>
                <a:cs typeface="ＭＳ Ｐゴシック" pitchFamily="1" charset="-128"/>
              </a:rPr>
              <a:t>Finding drivers</a:t>
            </a:r>
          </a:p>
          <a:p>
            <a:pPr eaLnBrk="1" hangingPunct="1">
              <a:lnSpc>
                <a:spcPct val="80000"/>
              </a:lnSpc>
              <a:spcBef>
                <a:spcPct val="0"/>
              </a:spcBef>
            </a:pPr>
            <a:r>
              <a:rPr lang="en-US">
                <a:latin typeface="Comic Sans MS" pitchFamily="1" charset="0"/>
                <a:ea typeface="ＭＳ Ｐゴシック" pitchFamily="1" charset="-128"/>
                <a:cs typeface="ＭＳ Ｐゴシック" pitchFamily="1" charset="-128"/>
              </a:rPr>
              <a:t>Finding leverage</a:t>
            </a:r>
          </a:p>
          <a:p>
            <a:pPr eaLnBrk="1" hangingPunct="1">
              <a:lnSpc>
                <a:spcPct val="80000"/>
              </a:lnSpc>
              <a:spcBef>
                <a:spcPct val="0"/>
              </a:spcBef>
            </a:pPr>
            <a:r>
              <a:rPr lang="en-US">
                <a:latin typeface="Comic Sans MS" pitchFamily="1" charset="0"/>
                <a:ea typeface="ＭＳ Ｐゴシック" pitchFamily="1" charset="-128"/>
                <a:cs typeface="ＭＳ Ｐゴシック" pitchFamily="1" charset="-128"/>
              </a:rPr>
              <a:t>Seeing delays and momentum</a:t>
            </a:r>
          </a:p>
          <a:p>
            <a:pPr eaLnBrk="1" hangingPunct="1">
              <a:lnSpc>
                <a:spcPct val="80000"/>
              </a:lnSpc>
              <a:spcBef>
                <a:spcPct val="0"/>
              </a:spcBef>
            </a:pPr>
            <a:r>
              <a:rPr lang="en-US">
                <a:latin typeface="Comic Sans MS" pitchFamily="1" charset="0"/>
                <a:ea typeface="ＭＳ Ｐゴシック" pitchFamily="1" charset="-128"/>
                <a:cs typeface="ＭＳ Ｐゴシック" pitchFamily="1" charset="-128"/>
              </a:rPr>
              <a:t>Blaming system not players</a:t>
            </a:r>
          </a:p>
          <a:p>
            <a:pPr eaLnBrk="1" hangingPunct="1">
              <a:lnSpc>
                <a:spcPct val="80000"/>
              </a:lnSpc>
              <a:spcBef>
                <a:spcPct val="0"/>
              </a:spcBef>
            </a:pPr>
            <a:r>
              <a:rPr lang="en-US">
                <a:latin typeface="Comic Sans MS" pitchFamily="1" charset="0"/>
                <a:ea typeface="ＭＳ Ｐゴシック" pitchFamily="1" charset="-128"/>
                <a:cs typeface="ＭＳ Ｐゴシック" pitchFamily="1" charset="-128"/>
              </a:rPr>
              <a:t>Communicating from systems base</a:t>
            </a:r>
          </a:p>
          <a:p>
            <a:pPr eaLnBrk="1" hangingPunct="1">
              <a:lnSpc>
                <a:spcPct val="80000"/>
              </a:lnSpc>
              <a:spcBef>
                <a:spcPct val="0"/>
              </a:spcBef>
            </a:pPr>
            <a:r>
              <a:rPr lang="en-US">
                <a:latin typeface="Comic Sans MS" pitchFamily="1" charset="0"/>
                <a:ea typeface="ＭＳ Ｐゴシック" pitchFamily="1" charset="-128"/>
                <a:cs typeface="ＭＳ Ｐゴシック" pitchFamily="1" charset="-128"/>
              </a:rPr>
              <a:t>Understanding of link between ST and natural systems</a:t>
            </a:r>
          </a:p>
          <a:p>
            <a:pPr eaLnBrk="1" hangingPunct="1">
              <a:spcBef>
                <a:spcPct val="0"/>
              </a:spcBef>
            </a:pPr>
            <a:endParaRPr lang="en-US">
              <a:latin typeface="Times" pitchFamily="1" charset="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B90ECC-1C68-D343-907F-A9FC85696B9E}" type="datetime1">
              <a:rPr lang="en-US" smtClean="0"/>
              <a:pPr/>
              <a:t>1/25/13</a:t>
            </a:fld>
            <a:endParaRPr lang="en-US"/>
          </a:p>
        </p:txBody>
      </p:sp>
      <p:sp>
        <p:nvSpPr>
          <p:cNvPr id="6" name="Slide Number Placeholder 5"/>
          <p:cNvSpPr>
            <a:spLocks noGrp="1"/>
          </p:cNvSpPr>
          <p:nvPr>
            <p:ph type="sldNum" sz="quarter" idx="12"/>
          </p:nvPr>
        </p:nvSpPr>
        <p:spPr/>
        <p:txBody>
          <a:bodyPr/>
          <a:lstStyle/>
          <a:p>
            <a:fld id="{4C4EB1FB-E6C0-604A-A75A-5C3E548138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3F4A5-871F-824F-98D8-36AB540266DD}" type="datetime1">
              <a:rPr lang="en-US" smtClean="0"/>
              <a:pPr/>
              <a:t>1/25/13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Sustainability Leaders Network</a:t>
            </a:r>
            <a:endParaRPr lang="en-US"/>
          </a:p>
        </p:txBody>
      </p:sp>
      <p:sp>
        <p:nvSpPr>
          <p:cNvPr id="6" name="Slide Number Placeholder 5"/>
          <p:cNvSpPr>
            <a:spLocks noGrp="1"/>
          </p:cNvSpPr>
          <p:nvPr>
            <p:ph type="sldNum" sz="quarter" idx="12"/>
          </p:nvPr>
        </p:nvSpPr>
        <p:spPr/>
        <p:txBody>
          <a:bodyPr/>
          <a:lstStyle/>
          <a:p>
            <a:fld id="{4C4EB1FB-E6C0-604A-A75A-5C3E548138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8F649-BB27-E14D-ABC5-118B93BCF846}" type="datetime1">
              <a:rPr lang="en-US" smtClean="0"/>
              <a:pPr/>
              <a:t>1/25/13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Sustainability Leaders Network</a:t>
            </a:r>
            <a:endParaRPr lang="en-US"/>
          </a:p>
        </p:txBody>
      </p:sp>
      <p:sp>
        <p:nvSpPr>
          <p:cNvPr id="6" name="Slide Number Placeholder 5"/>
          <p:cNvSpPr>
            <a:spLocks noGrp="1"/>
          </p:cNvSpPr>
          <p:nvPr>
            <p:ph type="sldNum" sz="quarter" idx="12"/>
          </p:nvPr>
        </p:nvSpPr>
        <p:spPr/>
        <p:txBody>
          <a:bodyPr/>
          <a:lstStyle/>
          <a:p>
            <a:fld id="{4C4EB1FB-E6C0-604A-A75A-5C3E548138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15913"/>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498600"/>
            <a:ext cx="3810000" cy="4597400"/>
          </a:xfrm>
        </p:spPr>
        <p:txBody>
          <a:bodyPr/>
          <a:lstStyle/>
          <a:p>
            <a:endParaRPr lang="en-US"/>
          </a:p>
        </p:txBody>
      </p:sp>
      <p:sp>
        <p:nvSpPr>
          <p:cNvPr id="4" name="Text Placeholder 3"/>
          <p:cNvSpPr>
            <a:spLocks noGrp="1"/>
          </p:cNvSpPr>
          <p:nvPr>
            <p:ph type="body" sz="half" idx="2"/>
          </p:nvPr>
        </p:nvSpPr>
        <p:spPr>
          <a:xfrm>
            <a:off x="4648200" y="1498600"/>
            <a:ext cx="3810000" cy="459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99F887-FE72-BD45-B005-A6EF2D32489C}" type="datetime1">
              <a:rPr lang="en-US" smtClean="0"/>
              <a:pPr/>
              <a:t>1/25/13</a:t>
            </a:fld>
            <a:endParaRPr lang="en-US"/>
          </a:p>
        </p:txBody>
      </p:sp>
      <p:sp>
        <p:nvSpPr>
          <p:cNvPr id="5" name="Footer Placeholder 4"/>
          <p:cNvSpPr>
            <a:spLocks noGrp="1"/>
          </p:cNvSpPr>
          <p:nvPr>
            <p:ph type="ftr" sz="quarter" idx="11"/>
          </p:nvPr>
        </p:nvSpPr>
        <p:spPr/>
        <p:txBody>
          <a:bodyPr/>
          <a:lstStyle/>
          <a:p>
            <a:r>
              <a:rPr lang="en-US" smtClean="0"/>
              <a:t>Sustainability Leaders Network</a:t>
            </a:r>
            <a:endParaRPr lang="en-US"/>
          </a:p>
        </p:txBody>
      </p:sp>
      <p:sp>
        <p:nvSpPr>
          <p:cNvPr id="6" name="Slide Number Placeholder 5"/>
          <p:cNvSpPr>
            <a:spLocks noGrp="1"/>
          </p:cNvSpPr>
          <p:nvPr>
            <p:ph type="sldNum" sz="quarter" idx="12"/>
          </p:nvPr>
        </p:nvSpPr>
        <p:spPr/>
        <p:txBody>
          <a:bodyPr/>
          <a:lstStyle/>
          <a:p>
            <a:fld id="{82DCE119-1509-2B44-956B-E6CAACCEC9C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6E580-F642-1546-96DF-81EA52DBD194}" type="datetime1">
              <a:rPr lang="en-US" smtClean="0"/>
              <a:pPr/>
              <a:t>1/25/13</a:t>
            </a:fld>
            <a:endParaRPr lang="en-US"/>
          </a:p>
        </p:txBody>
      </p:sp>
      <p:sp>
        <p:nvSpPr>
          <p:cNvPr id="5" name="Footer Placeholder 4"/>
          <p:cNvSpPr>
            <a:spLocks noGrp="1"/>
          </p:cNvSpPr>
          <p:nvPr>
            <p:ph type="ftr" sz="quarter" idx="11"/>
          </p:nvPr>
        </p:nvSpPr>
        <p:spPr/>
        <p:txBody>
          <a:bodyPr/>
          <a:lstStyle/>
          <a:p>
            <a:r>
              <a:rPr lang="en-US" smtClean="0"/>
              <a:t>Sustainability Leaders Network</a:t>
            </a:r>
            <a:endParaRPr lang="en-US"/>
          </a:p>
        </p:txBody>
      </p:sp>
      <p:sp>
        <p:nvSpPr>
          <p:cNvPr id="6" name="Slide Number Placeholder 5"/>
          <p:cNvSpPr>
            <a:spLocks noGrp="1"/>
          </p:cNvSpPr>
          <p:nvPr>
            <p:ph type="sldNum" sz="quarter" idx="12"/>
          </p:nvPr>
        </p:nvSpPr>
        <p:spPr/>
        <p:txBody>
          <a:bodyPr/>
          <a:lstStyle/>
          <a:p>
            <a:fld id="{82DCE119-1509-2B44-956B-E6CAACCEC9C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53ABA6-260D-3444-9CBA-49ADF42DB5F8}" type="datetime1">
              <a:rPr lang="en-US" smtClean="0"/>
              <a:pPr/>
              <a:t>1/25/13</a:t>
            </a:fld>
            <a:endParaRPr lang="en-US"/>
          </a:p>
        </p:txBody>
      </p:sp>
      <p:sp>
        <p:nvSpPr>
          <p:cNvPr id="5" name="Footer Placeholder 4"/>
          <p:cNvSpPr>
            <a:spLocks noGrp="1"/>
          </p:cNvSpPr>
          <p:nvPr>
            <p:ph type="ftr" sz="quarter" idx="11"/>
          </p:nvPr>
        </p:nvSpPr>
        <p:spPr/>
        <p:txBody>
          <a:bodyPr/>
          <a:lstStyle/>
          <a:p>
            <a:r>
              <a:rPr lang="en-US" smtClean="0"/>
              <a:t>Sustainability Leaders Network</a:t>
            </a:r>
            <a:endParaRPr lang="en-US"/>
          </a:p>
        </p:txBody>
      </p:sp>
      <p:sp>
        <p:nvSpPr>
          <p:cNvPr id="6" name="Slide Number Placeholder 5"/>
          <p:cNvSpPr>
            <a:spLocks noGrp="1"/>
          </p:cNvSpPr>
          <p:nvPr>
            <p:ph type="sldNum" sz="quarter" idx="12"/>
          </p:nvPr>
        </p:nvSpPr>
        <p:spPr/>
        <p:txBody>
          <a:bodyPr/>
          <a:lstStyle/>
          <a:p>
            <a:fld id="{82DCE119-1509-2B44-956B-E6CAACCEC9C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5BADCA-D649-314C-8D8B-BF570E3C51E2}" type="datetime1">
              <a:rPr lang="en-US" smtClean="0"/>
              <a:pPr/>
              <a:t>1/25/13</a:t>
            </a:fld>
            <a:endParaRPr lang="en-US"/>
          </a:p>
        </p:txBody>
      </p:sp>
      <p:sp>
        <p:nvSpPr>
          <p:cNvPr id="6" name="Footer Placeholder 5"/>
          <p:cNvSpPr>
            <a:spLocks noGrp="1"/>
          </p:cNvSpPr>
          <p:nvPr>
            <p:ph type="ftr" sz="quarter" idx="11"/>
          </p:nvPr>
        </p:nvSpPr>
        <p:spPr/>
        <p:txBody>
          <a:bodyPr/>
          <a:lstStyle/>
          <a:p>
            <a:r>
              <a:rPr lang="en-US" smtClean="0"/>
              <a:t>Sustainability Leaders Network</a:t>
            </a:r>
            <a:endParaRPr lang="en-US"/>
          </a:p>
        </p:txBody>
      </p:sp>
      <p:sp>
        <p:nvSpPr>
          <p:cNvPr id="7" name="Slide Number Placeholder 6"/>
          <p:cNvSpPr>
            <a:spLocks noGrp="1"/>
          </p:cNvSpPr>
          <p:nvPr>
            <p:ph type="sldNum" sz="quarter" idx="12"/>
          </p:nvPr>
        </p:nvSpPr>
        <p:spPr/>
        <p:txBody>
          <a:bodyPr/>
          <a:lstStyle/>
          <a:p>
            <a:fld id="{82DCE119-1509-2B44-956B-E6CAACCEC9C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995CA0-A861-344A-A22D-E107270D9AF6}" type="datetime1">
              <a:rPr lang="en-US" smtClean="0"/>
              <a:pPr/>
              <a:t>1/25/13</a:t>
            </a:fld>
            <a:endParaRPr lang="en-US"/>
          </a:p>
        </p:txBody>
      </p:sp>
      <p:sp>
        <p:nvSpPr>
          <p:cNvPr id="8" name="Footer Placeholder 7"/>
          <p:cNvSpPr>
            <a:spLocks noGrp="1"/>
          </p:cNvSpPr>
          <p:nvPr>
            <p:ph type="ftr" sz="quarter" idx="11"/>
          </p:nvPr>
        </p:nvSpPr>
        <p:spPr/>
        <p:txBody>
          <a:bodyPr/>
          <a:lstStyle/>
          <a:p>
            <a:r>
              <a:rPr lang="en-US" smtClean="0"/>
              <a:t>Sustainability Leaders Network</a:t>
            </a:r>
            <a:endParaRPr lang="en-US"/>
          </a:p>
        </p:txBody>
      </p:sp>
      <p:sp>
        <p:nvSpPr>
          <p:cNvPr id="9" name="Slide Number Placeholder 8"/>
          <p:cNvSpPr>
            <a:spLocks noGrp="1"/>
          </p:cNvSpPr>
          <p:nvPr>
            <p:ph type="sldNum" sz="quarter" idx="12"/>
          </p:nvPr>
        </p:nvSpPr>
        <p:spPr/>
        <p:txBody>
          <a:bodyPr/>
          <a:lstStyle/>
          <a:p>
            <a:fld id="{82DCE119-1509-2B44-956B-E6CAACCEC9C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DF9623-E1D4-3B40-BE82-C3B526D1EF93}" type="datetime1">
              <a:rPr lang="en-US" smtClean="0"/>
              <a:pPr/>
              <a:t>1/25/13</a:t>
            </a:fld>
            <a:endParaRPr lang="en-US"/>
          </a:p>
        </p:txBody>
      </p:sp>
      <p:sp>
        <p:nvSpPr>
          <p:cNvPr id="4" name="Footer Placeholder 3"/>
          <p:cNvSpPr>
            <a:spLocks noGrp="1"/>
          </p:cNvSpPr>
          <p:nvPr>
            <p:ph type="ftr" sz="quarter" idx="11"/>
          </p:nvPr>
        </p:nvSpPr>
        <p:spPr/>
        <p:txBody>
          <a:bodyPr/>
          <a:lstStyle/>
          <a:p>
            <a:r>
              <a:rPr lang="en-US" smtClean="0"/>
              <a:t>Sustainability Leaders Network</a:t>
            </a:r>
            <a:endParaRPr lang="en-US"/>
          </a:p>
        </p:txBody>
      </p:sp>
      <p:sp>
        <p:nvSpPr>
          <p:cNvPr id="5" name="Slide Number Placeholder 4"/>
          <p:cNvSpPr>
            <a:spLocks noGrp="1"/>
          </p:cNvSpPr>
          <p:nvPr>
            <p:ph type="sldNum" sz="quarter" idx="12"/>
          </p:nvPr>
        </p:nvSpPr>
        <p:spPr/>
        <p:txBody>
          <a:bodyPr/>
          <a:lstStyle/>
          <a:p>
            <a:fld id="{82DCE119-1509-2B44-956B-E6CAACCEC9C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D5DF6-91FE-6347-8008-8C12A2AE183D}" type="datetime1">
              <a:rPr lang="en-US" smtClean="0"/>
              <a:pPr/>
              <a:t>1/25/13</a:t>
            </a:fld>
            <a:endParaRPr lang="en-US"/>
          </a:p>
        </p:txBody>
      </p:sp>
      <p:sp>
        <p:nvSpPr>
          <p:cNvPr id="3" name="Footer Placeholder 2"/>
          <p:cNvSpPr>
            <a:spLocks noGrp="1"/>
          </p:cNvSpPr>
          <p:nvPr>
            <p:ph type="ftr" sz="quarter" idx="11"/>
          </p:nvPr>
        </p:nvSpPr>
        <p:spPr/>
        <p:txBody>
          <a:bodyPr/>
          <a:lstStyle/>
          <a:p>
            <a:r>
              <a:rPr lang="en-US" smtClean="0"/>
              <a:t>Sustainability Leaders Network</a:t>
            </a:r>
            <a:endParaRPr lang="en-US"/>
          </a:p>
        </p:txBody>
      </p:sp>
      <p:sp>
        <p:nvSpPr>
          <p:cNvPr id="4" name="Slide Number Placeholder 3"/>
          <p:cNvSpPr>
            <a:spLocks noGrp="1"/>
          </p:cNvSpPr>
          <p:nvPr>
            <p:ph type="sldNum" sz="quarter" idx="12"/>
          </p:nvPr>
        </p:nvSpPr>
        <p:spPr/>
        <p:txBody>
          <a:bodyPr/>
          <a:lstStyle/>
          <a:p>
            <a:fld id="{82DCE119-1509-2B44-956B-E6CAACCEC9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30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4E4068-4B1D-9145-96AC-CA4130871522}" type="datetime1">
              <a:rPr lang="en-US" smtClean="0"/>
              <a:pPr/>
              <a:t>1/25/13</a:t>
            </a:fld>
            <a:endParaRPr lang="en-US"/>
          </a:p>
        </p:txBody>
      </p:sp>
      <p:sp>
        <p:nvSpPr>
          <p:cNvPr id="6" name="Slide Number Placeholder 5"/>
          <p:cNvSpPr>
            <a:spLocks noGrp="1"/>
          </p:cNvSpPr>
          <p:nvPr>
            <p:ph type="sldNum" sz="quarter" idx="12"/>
          </p:nvPr>
        </p:nvSpPr>
        <p:spPr/>
        <p:txBody>
          <a:bodyPr/>
          <a:lstStyle/>
          <a:p>
            <a:fld id="{4C4EB1FB-E6C0-604A-A75A-5C3E548138B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A0DEC-25FF-5548-A121-D56A016E212F}" type="datetime1">
              <a:rPr lang="en-US" smtClean="0"/>
              <a:pPr/>
              <a:t>1/25/13</a:t>
            </a:fld>
            <a:endParaRPr lang="en-US"/>
          </a:p>
        </p:txBody>
      </p:sp>
      <p:sp>
        <p:nvSpPr>
          <p:cNvPr id="6" name="Footer Placeholder 5"/>
          <p:cNvSpPr>
            <a:spLocks noGrp="1"/>
          </p:cNvSpPr>
          <p:nvPr>
            <p:ph type="ftr" sz="quarter" idx="11"/>
          </p:nvPr>
        </p:nvSpPr>
        <p:spPr/>
        <p:txBody>
          <a:bodyPr/>
          <a:lstStyle/>
          <a:p>
            <a:r>
              <a:rPr lang="en-US" smtClean="0"/>
              <a:t>Sustainability Leaders Network</a:t>
            </a:r>
            <a:endParaRPr lang="en-US"/>
          </a:p>
        </p:txBody>
      </p:sp>
      <p:sp>
        <p:nvSpPr>
          <p:cNvPr id="7" name="Slide Number Placeholder 6"/>
          <p:cNvSpPr>
            <a:spLocks noGrp="1"/>
          </p:cNvSpPr>
          <p:nvPr>
            <p:ph type="sldNum" sz="quarter" idx="12"/>
          </p:nvPr>
        </p:nvSpPr>
        <p:spPr/>
        <p:txBody>
          <a:bodyPr/>
          <a:lstStyle/>
          <a:p>
            <a:fld id="{82DCE119-1509-2B44-956B-E6CAACCEC9C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AC3CB-F9DA-9C4B-A2A3-636D1573249D}" type="datetime1">
              <a:rPr lang="en-US" smtClean="0"/>
              <a:pPr/>
              <a:t>1/25/13</a:t>
            </a:fld>
            <a:endParaRPr lang="en-US"/>
          </a:p>
        </p:txBody>
      </p:sp>
      <p:sp>
        <p:nvSpPr>
          <p:cNvPr id="6" name="Footer Placeholder 5"/>
          <p:cNvSpPr>
            <a:spLocks noGrp="1"/>
          </p:cNvSpPr>
          <p:nvPr>
            <p:ph type="ftr" sz="quarter" idx="11"/>
          </p:nvPr>
        </p:nvSpPr>
        <p:spPr/>
        <p:txBody>
          <a:bodyPr/>
          <a:lstStyle/>
          <a:p>
            <a:r>
              <a:rPr lang="en-US" smtClean="0"/>
              <a:t>Sustainability Leaders Network</a:t>
            </a:r>
            <a:endParaRPr lang="en-US"/>
          </a:p>
        </p:txBody>
      </p:sp>
      <p:sp>
        <p:nvSpPr>
          <p:cNvPr id="7" name="Slide Number Placeholder 6"/>
          <p:cNvSpPr>
            <a:spLocks noGrp="1"/>
          </p:cNvSpPr>
          <p:nvPr>
            <p:ph type="sldNum" sz="quarter" idx="12"/>
          </p:nvPr>
        </p:nvSpPr>
        <p:spPr/>
        <p:txBody>
          <a:bodyPr/>
          <a:lstStyle/>
          <a:p>
            <a:fld id="{82DCE119-1509-2B44-956B-E6CAACCEC9C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2635D-28A7-1141-B455-F857DBE29A8D}" type="datetime1">
              <a:rPr lang="en-US" smtClean="0"/>
              <a:pPr/>
              <a:t>1/25/13</a:t>
            </a:fld>
            <a:endParaRPr lang="en-US"/>
          </a:p>
        </p:txBody>
      </p:sp>
      <p:sp>
        <p:nvSpPr>
          <p:cNvPr id="5" name="Footer Placeholder 4"/>
          <p:cNvSpPr>
            <a:spLocks noGrp="1"/>
          </p:cNvSpPr>
          <p:nvPr>
            <p:ph type="ftr" sz="quarter" idx="11"/>
          </p:nvPr>
        </p:nvSpPr>
        <p:spPr/>
        <p:txBody>
          <a:bodyPr/>
          <a:lstStyle/>
          <a:p>
            <a:r>
              <a:rPr lang="en-US" smtClean="0"/>
              <a:t>Sustainability Leaders Network</a:t>
            </a:r>
            <a:endParaRPr lang="en-US"/>
          </a:p>
        </p:txBody>
      </p:sp>
      <p:sp>
        <p:nvSpPr>
          <p:cNvPr id="6" name="Slide Number Placeholder 5"/>
          <p:cNvSpPr>
            <a:spLocks noGrp="1"/>
          </p:cNvSpPr>
          <p:nvPr>
            <p:ph type="sldNum" sz="quarter" idx="12"/>
          </p:nvPr>
        </p:nvSpPr>
        <p:spPr/>
        <p:txBody>
          <a:bodyPr/>
          <a:lstStyle/>
          <a:p>
            <a:fld id="{82DCE119-1509-2B44-956B-E6CAACCEC9C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FD409-99BB-9949-B96B-D1D470D7AE68}" type="datetime1">
              <a:rPr lang="en-US" smtClean="0"/>
              <a:pPr/>
              <a:t>1/25/13</a:t>
            </a:fld>
            <a:endParaRPr lang="en-US"/>
          </a:p>
        </p:txBody>
      </p:sp>
      <p:sp>
        <p:nvSpPr>
          <p:cNvPr id="5" name="Footer Placeholder 4"/>
          <p:cNvSpPr>
            <a:spLocks noGrp="1"/>
          </p:cNvSpPr>
          <p:nvPr>
            <p:ph type="ftr" sz="quarter" idx="11"/>
          </p:nvPr>
        </p:nvSpPr>
        <p:spPr/>
        <p:txBody>
          <a:bodyPr/>
          <a:lstStyle/>
          <a:p>
            <a:r>
              <a:rPr lang="en-US" smtClean="0"/>
              <a:t>Sustainability Leaders Network</a:t>
            </a:r>
            <a:endParaRPr lang="en-US"/>
          </a:p>
        </p:txBody>
      </p:sp>
      <p:sp>
        <p:nvSpPr>
          <p:cNvPr id="6" name="Slide Number Placeholder 5"/>
          <p:cNvSpPr>
            <a:spLocks noGrp="1"/>
          </p:cNvSpPr>
          <p:nvPr>
            <p:ph type="sldNum" sz="quarter" idx="12"/>
          </p:nvPr>
        </p:nvSpPr>
        <p:spPr/>
        <p:txBody>
          <a:bodyPr/>
          <a:lstStyle/>
          <a:p>
            <a:fld id="{82DCE119-1509-2B44-956B-E6CAACCEC9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50077-A8E9-8D47-AF51-08B9B1741E73}" type="datetime1">
              <a:rPr lang="en-US" smtClean="0"/>
              <a:pPr/>
              <a:t>1/25/13</a:t>
            </a:fld>
            <a:endParaRPr lang="en-US"/>
          </a:p>
        </p:txBody>
      </p:sp>
      <p:sp>
        <p:nvSpPr>
          <p:cNvPr id="6" name="Slide Number Placeholder 5"/>
          <p:cNvSpPr>
            <a:spLocks noGrp="1"/>
          </p:cNvSpPr>
          <p:nvPr>
            <p:ph type="sldNum" sz="quarter" idx="12"/>
          </p:nvPr>
        </p:nvSpPr>
        <p:spPr/>
        <p:txBody>
          <a:bodyPr/>
          <a:lstStyle/>
          <a:p>
            <a:fld id="{4C4EB1FB-E6C0-604A-A75A-5C3E548138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05798F-D88A-0B4E-8D1C-017E8ECC4434}" type="datetime1">
              <a:rPr lang="en-US" smtClean="0"/>
              <a:pPr/>
              <a:t>1/25/13</a:t>
            </a:fld>
            <a:endParaRPr lang="en-US"/>
          </a:p>
        </p:txBody>
      </p:sp>
      <p:sp>
        <p:nvSpPr>
          <p:cNvPr id="7" name="Slide Number Placeholder 6"/>
          <p:cNvSpPr>
            <a:spLocks noGrp="1"/>
          </p:cNvSpPr>
          <p:nvPr>
            <p:ph type="sldNum" sz="quarter" idx="12"/>
          </p:nvPr>
        </p:nvSpPr>
        <p:spPr/>
        <p:txBody>
          <a:bodyPr/>
          <a:lstStyle/>
          <a:p>
            <a:fld id="{4C4EB1FB-E6C0-604A-A75A-5C3E548138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D54347-F86E-2A47-A3E5-9705284B037F}" type="datetime1">
              <a:rPr lang="en-US" smtClean="0"/>
              <a:pPr/>
              <a:t>1/25/13</a:t>
            </a:fld>
            <a:endParaRPr lang="en-US"/>
          </a:p>
        </p:txBody>
      </p:sp>
      <p:sp>
        <p:nvSpPr>
          <p:cNvPr id="9" name="Slide Number Placeholder 8"/>
          <p:cNvSpPr>
            <a:spLocks noGrp="1"/>
          </p:cNvSpPr>
          <p:nvPr>
            <p:ph type="sldNum" sz="quarter" idx="12"/>
          </p:nvPr>
        </p:nvSpPr>
        <p:spPr/>
        <p:txBody>
          <a:bodyPr/>
          <a:lstStyle/>
          <a:p>
            <a:fld id="{4C4EB1FB-E6C0-604A-A75A-5C3E548138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56D569-2831-E94F-A197-AC4C5526F001}" type="datetime1">
              <a:rPr lang="en-US" smtClean="0"/>
              <a:pPr/>
              <a:t>1/25/13</a:t>
            </a:fld>
            <a:endParaRPr lang="en-US"/>
          </a:p>
        </p:txBody>
      </p:sp>
      <p:sp>
        <p:nvSpPr>
          <p:cNvPr id="5" name="Slide Number Placeholder 4"/>
          <p:cNvSpPr>
            <a:spLocks noGrp="1"/>
          </p:cNvSpPr>
          <p:nvPr>
            <p:ph type="sldNum" sz="quarter" idx="12"/>
          </p:nvPr>
        </p:nvSpPr>
        <p:spPr/>
        <p:txBody>
          <a:bodyPr/>
          <a:lstStyle/>
          <a:p>
            <a:fld id="{4C4EB1FB-E6C0-604A-A75A-5C3E548138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B3324-FE41-9948-BB36-4A6F767F27BD}" type="datetime1">
              <a:rPr lang="en-US" smtClean="0"/>
              <a:pPr/>
              <a:t>1/25/13</a:t>
            </a:fld>
            <a:endParaRPr lang="en-US"/>
          </a:p>
        </p:txBody>
      </p:sp>
      <p:sp>
        <p:nvSpPr>
          <p:cNvPr id="4" name="Slide Number Placeholder 3"/>
          <p:cNvSpPr>
            <a:spLocks noGrp="1"/>
          </p:cNvSpPr>
          <p:nvPr>
            <p:ph type="sldNum" sz="quarter" idx="12"/>
          </p:nvPr>
        </p:nvSpPr>
        <p:spPr/>
        <p:txBody>
          <a:bodyPr/>
          <a:lstStyle/>
          <a:p>
            <a:fld id="{4C4EB1FB-E6C0-604A-A75A-5C3E548138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C1B66-B7EF-0C43-86AC-7196B8294D5D}" type="datetime1">
              <a:rPr lang="en-US" smtClean="0"/>
              <a:pPr/>
              <a:t>1/25/13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Sustainability Leaders Network</a:t>
            </a:r>
            <a:endParaRPr lang="en-US"/>
          </a:p>
        </p:txBody>
      </p:sp>
      <p:sp>
        <p:nvSpPr>
          <p:cNvPr id="7" name="Slide Number Placeholder 6"/>
          <p:cNvSpPr>
            <a:spLocks noGrp="1"/>
          </p:cNvSpPr>
          <p:nvPr>
            <p:ph type="sldNum" sz="quarter" idx="12"/>
          </p:nvPr>
        </p:nvSpPr>
        <p:spPr/>
        <p:txBody>
          <a:bodyPr/>
          <a:lstStyle/>
          <a:p>
            <a:fld id="{4C4EB1FB-E6C0-604A-A75A-5C3E548138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BD33D-D192-C24C-B5D2-4A32CE80534B}" type="datetime1">
              <a:rPr lang="en-US" smtClean="0"/>
              <a:pPr/>
              <a:t>1/25/13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Sustainability Leaders Network</a:t>
            </a:r>
            <a:endParaRPr lang="en-US"/>
          </a:p>
        </p:txBody>
      </p:sp>
      <p:sp>
        <p:nvSpPr>
          <p:cNvPr id="7" name="Slide Number Placeholder 6"/>
          <p:cNvSpPr>
            <a:spLocks noGrp="1"/>
          </p:cNvSpPr>
          <p:nvPr>
            <p:ph type="sldNum" sz="quarter" idx="12"/>
          </p:nvPr>
        </p:nvSpPr>
        <p:spPr/>
        <p:txBody>
          <a:bodyPr/>
          <a:lstStyle/>
          <a:p>
            <a:fld id="{4C4EB1FB-E6C0-604A-A75A-5C3E548138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A2E9F-9E75-2B4E-9E69-2F8E7EDD2250}" type="datetime1">
              <a:rPr lang="en-US" smtClean="0"/>
              <a:pPr/>
              <a:t>1/25/13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EB1FB-E6C0-604A-A75A-5C3E548138B3}" type="slidenum">
              <a:rPr lang="en-US" smtClean="0"/>
              <a:pPr/>
              <a:t>‹#›</a:t>
            </a:fld>
            <a:endParaRPr lang="en-US"/>
          </a:p>
        </p:txBody>
      </p:sp>
      <p:pic>
        <p:nvPicPr>
          <p:cNvPr id="9" name="Picture 8"/>
          <p:cNvPicPr>
            <a:picLocks noChangeAspect="1"/>
          </p:cNvPicPr>
          <p:nvPr userDrawn="1"/>
        </p:nvPicPr>
        <p:blipFill>
          <a:blip r:embed="rId14"/>
          <a:srcRect r="85956"/>
          <a:stretch>
            <a:fillRect/>
          </a:stretch>
        </p:blipFill>
        <p:spPr>
          <a:xfrm>
            <a:off x="30976" y="30980"/>
            <a:ext cx="990839" cy="987172"/>
          </a:xfrm>
          <a:prstGeom prst="rect">
            <a:avLst/>
          </a:prstGeom>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57200" rtl="0" eaLnBrk="1" latinLnBrk="0" hangingPunct="1">
        <a:spcBef>
          <a:spcPct val="0"/>
        </a:spcBef>
        <a:buNone/>
        <a:defRPr sz="4000" kern="1200">
          <a:solidFill>
            <a:schemeClr val="tx1"/>
          </a:solidFill>
          <a:latin typeface="Comic Sans MS"/>
          <a:ea typeface="+mj-ea"/>
          <a:cs typeface="Comic Sans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5D326-B826-6942-AC3A-FFF1D33400A0}" type="datetime1">
              <a:rPr lang="en-US" smtClean="0"/>
              <a:pPr/>
              <a:t>1/25/13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Sustainability Leaders Network</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CE119-1509-2B44-956B-E6CAACCEC9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defTabSz="457200" rtl="0" eaLnBrk="1" latinLnBrk="0" hangingPunct="1">
        <a:spcBef>
          <a:spcPct val="0"/>
        </a:spcBef>
        <a:buNone/>
        <a:defRPr sz="4000" kern="1200">
          <a:solidFill>
            <a:schemeClr val="tx1"/>
          </a:solidFill>
          <a:latin typeface="Comic Sans MS"/>
          <a:ea typeface="+mj-ea"/>
          <a:cs typeface="Comic Sans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2590969"/>
            <a:ext cx="9144000" cy="1388885"/>
          </a:xfrm>
        </p:spPr>
        <p:txBody>
          <a:bodyPr anchor="ctr">
            <a:noAutofit/>
          </a:bodyPr>
          <a:lstStyle/>
          <a:p>
            <a:pPr eaLnBrk="1" hangingPunct="1">
              <a:spcAft>
                <a:spcPts val="600"/>
              </a:spcAft>
            </a:pPr>
            <a:r>
              <a:rPr lang="en-US" sz="3800" dirty="0" smtClean="0">
                <a:ea typeface="ＭＳ Ｐゴシック" charset="-128"/>
              </a:rPr>
              <a:t>and </a:t>
            </a:r>
            <a:r>
              <a:rPr lang="en-US" sz="3800" dirty="0" smtClean="0">
                <a:ea typeface="ＭＳ Ｐゴシック" charset="-128"/>
              </a:rPr>
              <a:t>Systems Thinking</a:t>
            </a:r>
            <a:endParaRPr lang="en-US" sz="2000" dirty="0" smtClean="0">
              <a:latin typeface="Comic Sans MS"/>
              <a:ea typeface="ＭＳ Ｐゴシック" charset="-128"/>
              <a:cs typeface="Comic Sans MS"/>
            </a:endParaRPr>
          </a:p>
        </p:txBody>
      </p:sp>
      <p:sp>
        <p:nvSpPr>
          <p:cNvPr id="9" name="Content Placeholder 8"/>
          <p:cNvSpPr>
            <a:spLocks noGrp="1"/>
          </p:cNvSpPr>
          <p:nvPr>
            <p:ph idx="1"/>
          </p:nvPr>
        </p:nvSpPr>
        <p:spPr>
          <a:xfrm>
            <a:off x="2223662" y="4017096"/>
            <a:ext cx="4779629" cy="1463369"/>
          </a:xfrm>
        </p:spPr>
        <p:txBody>
          <a:bodyPr>
            <a:normAutofit/>
          </a:bodyPr>
          <a:lstStyle/>
          <a:p>
            <a:pPr algn="ctr">
              <a:buNone/>
            </a:pPr>
            <a:r>
              <a:rPr lang="en-US" sz="2400" i="1" dirty="0" smtClean="0">
                <a:cs typeface="Comic Sans MS"/>
              </a:rPr>
              <a:t>What is a system?</a:t>
            </a:r>
            <a:endParaRPr lang="en-US" sz="2400" i="1" dirty="0" smtClean="0">
              <a:cs typeface="Comic Sans MS"/>
            </a:endParaRPr>
          </a:p>
        </p:txBody>
      </p:sp>
      <p:pic>
        <p:nvPicPr>
          <p:cNvPr id="13" name="Picture 12"/>
          <p:cNvPicPr>
            <a:picLocks noChangeAspect="1"/>
          </p:cNvPicPr>
          <p:nvPr/>
        </p:nvPicPr>
        <p:blipFill>
          <a:blip r:embed="rId3"/>
          <a:srcRect l="15712"/>
          <a:stretch>
            <a:fillRect/>
          </a:stretch>
        </p:blipFill>
        <p:spPr>
          <a:xfrm>
            <a:off x="1056643" y="33866"/>
            <a:ext cx="5946648" cy="987172"/>
          </a:xfrm>
          <a:prstGeom prst="rect">
            <a:avLst/>
          </a:prstGeom>
          <a:effectLst/>
        </p:spPr>
      </p:pic>
      <p:sp>
        <p:nvSpPr>
          <p:cNvPr id="15" name="Slide Number Placeholder 14"/>
          <p:cNvSpPr>
            <a:spLocks noGrp="1"/>
          </p:cNvSpPr>
          <p:nvPr>
            <p:ph type="sldNum" sz="quarter" idx="12"/>
          </p:nvPr>
        </p:nvSpPr>
        <p:spPr/>
        <p:txBody>
          <a:bodyPr/>
          <a:lstStyle/>
          <a:p>
            <a:fld id="{4C4EB1FB-E6C0-604A-A75A-5C3E548138B3}" type="slidenum">
              <a:rPr lang="en-US" smtClean="0"/>
              <a:pPr/>
              <a:t>1</a:t>
            </a:fld>
            <a:endParaRPr lang="en-US" dirty="0"/>
          </a:p>
        </p:txBody>
      </p:sp>
      <p:sp>
        <p:nvSpPr>
          <p:cNvPr id="8" name="TextBox 7"/>
          <p:cNvSpPr txBox="1"/>
          <p:nvPr/>
        </p:nvSpPr>
        <p:spPr>
          <a:xfrm>
            <a:off x="2331682" y="2252415"/>
            <a:ext cx="4671609" cy="677108"/>
          </a:xfrm>
          <a:prstGeom prst="rect">
            <a:avLst/>
          </a:prstGeom>
          <a:noFill/>
        </p:spPr>
        <p:txBody>
          <a:bodyPr wrap="none" rtlCol="0">
            <a:spAutoFit/>
          </a:bodyPr>
          <a:lstStyle/>
          <a:p>
            <a:r>
              <a:rPr lang="en-US" sz="3800" dirty="0" smtClean="0">
                <a:latin typeface="Comic Sans MS"/>
                <a:ea typeface="ＭＳ Ｐゴシック" charset="-128"/>
                <a:cs typeface="Comic Sans MS"/>
              </a:rPr>
              <a:t>Intro to </a:t>
            </a:r>
            <a:r>
              <a:rPr lang="en-US" sz="3800" dirty="0" err="1" smtClean="0">
                <a:latin typeface="Comic Sans MS"/>
                <a:ea typeface="ＭＳ Ｐゴシック" charset="-128"/>
                <a:cs typeface="Comic Sans MS"/>
              </a:rPr>
              <a:t>Biomimicry</a:t>
            </a:r>
            <a:endParaRPr lang="en-US" sz="3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Title 1"/>
          <p:cNvSpPr>
            <a:spLocks noGrp="1"/>
          </p:cNvSpPr>
          <p:nvPr>
            <p:ph type="title"/>
          </p:nvPr>
        </p:nvSpPr>
        <p:spPr>
          <a:xfrm>
            <a:off x="948260" y="40751"/>
            <a:ext cx="7772400" cy="1143000"/>
          </a:xfrm>
        </p:spPr>
        <p:txBody>
          <a:bodyPr>
            <a:normAutofit/>
          </a:bodyPr>
          <a:lstStyle/>
          <a:p>
            <a:r>
              <a:rPr lang="en-US" sz="3600" dirty="0" smtClean="0">
                <a:ea typeface="ＭＳ Ｐゴシック" pitchFamily="1" charset="-128"/>
                <a:cs typeface="ＭＳ Ｐゴシック" pitchFamily="1" charset="-128"/>
              </a:rPr>
              <a:t>Outside – Journal</a:t>
            </a:r>
          </a:p>
        </p:txBody>
      </p:sp>
      <p:sp>
        <p:nvSpPr>
          <p:cNvPr id="221187" name="Content Placeholder 2"/>
          <p:cNvSpPr>
            <a:spLocks noGrp="1"/>
          </p:cNvSpPr>
          <p:nvPr>
            <p:ph idx="1"/>
          </p:nvPr>
        </p:nvSpPr>
        <p:spPr>
          <a:xfrm>
            <a:off x="372533" y="1435099"/>
            <a:ext cx="4792134" cy="5185833"/>
          </a:xfrm>
        </p:spPr>
        <p:txBody>
          <a:bodyPr vert="horz" anchor="ctr">
            <a:normAutofit/>
          </a:bodyPr>
          <a:lstStyle/>
          <a:p>
            <a:pPr marL="514350" indent="-514350">
              <a:buFont typeface="+mj-lt"/>
              <a:buAutoNum type="arabicPeriod"/>
            </a:pPr>
            <a:r>
              <a:rPr lang="en-US" dirty="0" smtClean="0">
                <a:ea typeface="ＭＳ Ｐゴシック" pitchFamily="1" charset="-128"/>
                <a:cs typeface="ＭＳ Ｐゴシック" pitchFamily="1" charset="-128"/>
              </a:rPr>
              <a:t>What 3 systems in nature did you observe?</a:t>
            </a:r>
          </a:p>
          <a:p>
            <a:pPr marL="514350" indent="-514350">
              <a:buFont typeface="+mj-lt"/>
              <a:buAutoNum type="arabicPeriod"/>
            </a:pPr>
            <a:r>
              <a:rPr lang="en-US" dirty="0" smtClean="0">
                <a:ea typeface="ＭＳ Ｐゴシック" pitchFamily="1" charset="-128"/>
                <a:cs typeface="ＭＳ Ｐゴシック" pitchFamily="1" charset="-128"/>
              </a:rPr>
              <a:t>What are the main parts of each natural system you chose?</a:t>
            </a:r>
          </a:p>
          <a:p>
            <a:pPr marL="514350" indent="-514350">
              <a:buFont typeface="+mj-lt"/>
              <a:buAutoNum type="arabicPeriod"/>
            </a:pPr>
            <a:r>
              <a:rPr lang="en-US" dirty="0" smtClean="0">
                <a:ea typeface="ＭＳ Ｐゴシック" pitchFamily="1" charset="-128"/>
                <a:cs typeface="ＭＳ Ｐゴシック" pitchFamily="1" charset="-128"/>
              </a:rPr>
              <a:t>What natural system do you most identify with?</a:t>
            </a:r>
          </a:p>
          <a:p>
            <a:pPr marL="514350" indent="-514350">
              <a:buFont typeface="+mj-lt"/>
              <a:buAutoNum type="arabicPeriod"/>
            </a:pPr>
            <a:r>
              <a:rPr lang="en-US" dirty="0" smtClean="0">
                <a:ea typeface="ＭＳ Ｐゴシック" pitchFamily="1" charset="-128"/>
                <a:cs typeface="ＭＳ Ｐゴシック" pitchFamily="1" charset="-128"/>
              </a:rPr>
              <a:t>What can you learn from that natural system?</a:t>
            </a:r>
          </a:p>
        </p:txBody>
      </p:sp>
      <p:pic>
        <p:nvPicPr>
          <p:cNvPr id="6" name="Picture 5" descr="COW PARKWAY.jpeg"/>
          <p:cNvPicPr>
            <a:picLocks noChangeAspect="1"/>
          </p:cNvPicPr>
          <p:nvPr/>
        </p:nvPicPr>
        <p:blipFill>
          <a:blip r:embed="rId2"/>
          <a:stretch>
            <a:fillRect/>
          </a:stretch>
        </p:blipFill>
        <p:spPr>
          <a:xfrm flipH="1">
            <a:off x="5380957" y="1435099"/>
            <a:ext cx="3339703" cy="465666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Title 1"/>
          <p:cNvSpPr>
            <a:spLocks noGrp="1"/>
          </p:cNvSpPr>
          <p:nvPr>
            <p:ph type="title"/>
          </p:nvPr>
        </p:nvSpPr>
        <p:spPr>
          <a:xfrm>
            <a:off x="948260" y="40751"/>
            <a:ext cx="7772400" cy="1143000"/>
          </a:xfrm>
        </p:spPr>
        <p:txBody>
          <a:bodyPr>
            <a:normAutofit/>
          </a:bodyPr>
          <a:lstStyle/>
          <a:p>
            <a:r>
              <a:rPr lang="en-US" sz="3600" dirty="0" smtClean="0">
                <a:ea typeface="ＭＳ Ｐゴシック" pitchFamily="1" charset="-128"/>
                <a:cs typeface="ＭＳ Ｐゴシック" pitchFamily="1" charset="-128"/>
              </a:rPr>
              <a:t>Homework – Journal</a:t>
            </a:r>
          </a:p>
        </p:txBody>
      </p:sp>
      <p:sp>
        <p:nvSpPr>
          <p:cNvPr id="221187" name="Content Placeholder 2"/>
          <p:cNvSpPr>
            <a:spLocks noGrp="1"/>
          </p:cNvSpPr>
          <p:nvPr>
            <p:ph idx="1"/>
          </p:nvPr>
        </p:nvSpPr>
        <p:spPr>
          <a:xfrm>
            <a:off x="372533" y="1435099"/>
            <a:ext cx="5232400" cy="5185833"/>
          </a:xfrm>
        </p:spPr>
        <p:txBody>
          <a:bodyPr vert="horz" anchor="ctr">
            <a:normAutofit/>
          </a:bodyPr>
          <a:lstStyle/>
          <a:p>
            <a:pPr marL="514350" lvl="0" indent="-514350">
              <a:buFont typeface="+mj-lt"/>
              <a:buAutoNum type="arabicPeriod"/>
            </a:pPr>
            <a:r>
              <a:rPr lang="en-US" dirty="0" smtClean="0"/>
              <a:t>What systems are you a part of?</a:t>
            </a:r>
          </a:p>
          <a:p>
            <a:pPr marL="514350" lvl="0" indent="-514350">
              <a:buFont typeface="+mj-lt"/>
              <a:buAutoNum type="arabicPeriod"/>
            </a:pPr>
            <a:r>
              <a:rPr lang="en-US" dirty="0" smtClean="0"/>
              <a:t>Which natural systems do you know best?</a:t>
            </a:r>
          </a:p>
          <a:p>
            <a:pPr marL="514350" lvl="0" indent="-514350">
              <a:buFont typeface="+mj-lt"/>
              <a:buAutoNum type="arabicPeriod"/>
            </a:pPr>
            <a:r>
              <a:rPr lang="en-US" dirty="0" smtClean="0"/>
              <a:t>Reflections from today</a:t>
            </a:r>
          </a:p>
          <a:p>
            <a:pPr marL="514350" lvl="0" indent="-514350">
              <a:buFont typeface="+mj-lt"/>
              <a:buAutoNum type="arabicPeriod"/>
            </a:pPr>
            <a:r>
              <a:rPr lang="en-US" dirty="0" smtClean="0"/>
              <a:t>Decorate journal with nature pictures</a:t>
            </a:r>
            <a:endParaRPr lang="en-US" dirty="0"/>
          </a:p>
        </p:txBody>
      </p:sp>
      <p:pic>
        <p:nvPicPr>
          <p:cNvPr id="5" name="Picture 4"/>
          <p:cNvPicPr>
            <a:picLocks noChangeAspect="1"/>
          </p:cNvPicPr>
          <p:nvPr/>
        </p:nvPicPr>
        <p:blipFill>
          <a:blip r:embed="rId2"/>
          <a:stretch>
            <a:fillRect/>
          </a:stretch>
        </p:blipFill>
        <p:spPr>
          <a:xfrm rot="5400000">
            <a:off x="4815105" y="2529117"/>
            <a:ext cx="4898571" cy="2743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latin typeface="Comic Sans MS"/>
                <a:cs typeface="Comic Sans MS"/>
              </a:rPr>
              <a:t>Goals for Today</a:t>
            </a:r>
          </a:p>
        </p:txBody>
      </p:sp>
      <p:sp>
        <p:nvSpPr>
          <p:cNvPr id="49155" name="Rectangle 3"/>
          <p:cNvSpPr>
            <a:spLocks noGrp="1" noChangeArrowheads="1"/>
          </p:cNvSpPr>
          <p:nvPr>
            <p:ph idx="1"/>
          </p:nvPr>
        </p:nvSpPr>
        <p:spPr>
          <a:xfrm>
            <a:off x="457201" y="1532468"/>
            <a:ext cx="3708399" cy="4525963"/>
          </a:xfrm>
        </p:spPr>
        <p:txBody>
          <a:bodyPr>
            <a:normAutofit/>
          </a:bodyPr>
          <a:lstStyle/>
          <a:p>
            <a:pPr>
              <a:buFont typeface="Wingdings" charset="2"/>
              <a:buChar char="ü"/>
            </a:pPr>
            <a:r>
              <a:rPr lang="en-US" dirty="0" smtClean="0"/>
              <a:t>Explore the basics of systems thinking</a:t>
            </a:r>
          </a:p>
          <a:p>
            <a:pPr>
              <a:buNone/>
            </a:pPr>
            <a:endParaRPr lang="en-US" dirty="0" smtClean="0"/>
          </a:p>
          <a:p>
            <a:pPr>
              <a:buFont typeface="Wingdings" charset="2"/>
              <a:buChar char="ü"/>
            </a:pPr>
            <a:r>
              <a:rPr lang="en-US" dirty="0" smtClean="0"/>
              <a:t>Get outside and explore natural systems</a:t>
            </a:r>
          </a:p>
          <a:p>
            <a:pPr>
              <a:buFont typeface="Wingdings" charset="2"/>
              <a:buChar char="ü"/>
            </a:pPr>
            <a:endParaRPr lang="en-US" dirty="0" smtClean="0"/>
          </a:p>
          <a:p>
            <a:pPr>
              <a:buFont typeface="Wingdings" charset="2"/>
              <a:buChar char="ü"/>
            </a:pPr>
            <a:endParaRPr lang="en-US" sz="3027" dirty="0" smtClean="0">
              <a:latin typeface="Comic Sans MS"/>
              <a:cs typeface="Comic Sans MS"/>
            </a:endParaRPr>
          </a:p>
          <a:p>
            <a:pPr marL="800100" lvl="1" indent="-342900">
              <a:buFont typeface="Wingdings" charset="2"/>
              <a:buChar char="ü"/>
            </a:pPr>
            <a:endParaRPr lang="en-US" sz="2000" dirty="0" smtClean="0"/>
          </a:p>
          <a:p>
            <a:pPr marL="381000" indent="-381000">
              <a:buFont typeface="Wingdings" charset="2"/>
              <a:buChar char="ü"/>
            </a:pPr>
            <a:endParaRPr lang="en-US" sz="1800" dirty="0" smtClean="0"/>
          </a:p>
        </p:txBody>
      </p:sp>
      <p:pic>
        <p:nvPicPr>
          <p:cNvPr id="4" name="Picture 3"/>
          <p:cNvPicPr>
            <a:picLocks noChangeAspect="1"/>
          </p:cNvPicPr>
          <p:nvPr/>
        </p:nvPicPr>
        <p:blipFill>
          <a:blip r:embed="rId3"/>
          <a:stretch>
            <a:fillRect/>
          </a:stretch>
        </p:blipFill>
        <p:spPr>
          <a:xfrm rot="194611">
            <a:off x="4098799" y="2412983"/>
            <a:ext cx="4469470" cy="39031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504"/>
            <a:ext cx="8229600" cy="1143000"/>
          </a:xfrm>
        </p:spPr>
        <p:txBody>
          <a:bodyPr>
            <a:normAutofit fontScale="90000"/>
          </a:bodyPr>
          <a:lstStyle/>
          <a:p>
            <a:r>
              <a:rPr lang="en-US" dirty="0" smtClean="0"/>
              <a:t>Dancing with Systems</a:t>
            </a:r>
            <a:br>
              <a:rPr lang="en-US" dirty="0" smtClean="0"/>
            </a:br>
            <a:r>
              <a:rPr lang="en-US" dirty="0" smtClean="0"/>
              <a:t>Discussion</a:t>
            </a:r>
            <a:endParaRPr lang="en-US" dirty="0"/>
          </a:p>
        </p:txBody>
      </p:sp>
      <p:sp>
        <p:nvSpPr>
          <p:cNvPr id="3" name="Content Placeholder 2"/>
          <p:cNvSpPr>
            <a:spLocks noGrp="1"/>
          </p:cNvSpPr>
          <p:nvPr>
            <p:ph idx="1"/>
          </p:nvPr>
        </p:nvSpPr>
        <p:spPr>
          <a:xfrm>
            <a:off x="457200" y="1786463"/>
            <a:ext cx="8229600" cy="4525963"/>
          </a:xfrm>
        </p:spPr>
        <p:txBody>
          <a:bodyPr anchor="t">
            <a:normAutofit lnSpcReduction="10000"/>
          </a:bodyPr>
          <a:lstStyle/>
          <a:p>
            <a:r>
              <a:rPr lang="en-US" dirty="0" smtClean="0"/>
              <a:t>Donella Meadows article lists 14 principles or guidelines for engaging in complex systems</a:t>
            </a:r>
          </a:p>
          <a:p>
            <a:endParaRPr lang="en-US" dirty="0" smtClean="0"/>
          </a:p>
          <a:p>
            <a:r>
              <a:rPr lang="en-US" dirty="0" smtClean="0"/>
              <a:t>Which ones resonated most with you?  Why?</a:t>
            </a:r>
          </a:p>
          <a:p>
            <a:endParaRPr lang="en-US" dirty="0" smtClean="0"/>
          </a:p>
          <a:p>
            <a:r>
              <a:rPr lang="en-US" dirty="0" smtClean="0"/>
              <a:t>Which ones do you do well?  Example?</a:t>
            </a:r>
          </a:p>
          <a:p>
            <a:endParaRPr lang="en-US" dirty="0" smtClean="0"/>
          </a:p>
          <a:p>
            <a:r>
              <a:rPr lang="en-US" dirty="0" smtClean="0"/>
              <a:t>Which ones do you want to do better?</a:t>
            </a:r>
            <a:endParaRPr lang="en-US" dirty="0"/>
          </a:p>
        </p:txBody>
      </p:sp>
      <p:sp>
        <p:nvSpPr>
          <p:cNvPr id="4" name="Slide Number Placeholder 3"/>
          <p:cNvSpPr>
            <a:spLocks noGrp="1"/>
          </p:cNvSpPr>
          <p:nvPr>
            <p:ph type="sldNum" sz="quarter" idx="12"/>
          </p:nvPr>
        </p:nvSpPr>
        <p:spPr/>
        <p:txBody>
          <a:bodyPr/>
          <a:lstStyle/>
          <a:p>
            <a:fld id="{4C4EB1FB-E6C0-604A-A75A-5C3E548138B3}"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54050" y="184150"/>
            <a:ext cx="7772400" cy="1019175"/>
          </a:xfrm>
        </p:spPr>
        <p:txBody>
          <a:bodyPr/>
          <a:lstStyle/>
          <a:p>
            <a:pPr eaLnBrk="1" hangingPunct="1"/>
            <a:r>
              <a:rPr lang="en-US" dirty="0" smtClean="0">
                <a:ea typeface="ＭＳ Ｐゴシック" pitchFamily="1" charset="-128"/>
                <a:cs typeface="ＭＳ Ｐゴシック" pitchFamily="1" charset="-128"/>
              </a:rPr>
              <a:t>Systems Thinking</a:t>
            </a:r>
          </a:p>
        </p:txBody>
      </p:sp>
      <p:sp>
        <p:nvSpPr>
          <p:cNvPr id="14339" name="Rectangle 3"/>
          <p:cNvSpPr>
            <a:spLocks noGrp="1" noChangeArrowheads="1"/>
          </p:cNvSpPr>
          <p:nvPr>
            <p:ph idx="1"/>
          </p:nvPr>
        </p:nvSpPr>
        <p:spPr>
          <a:xfrm>
            <a:off x="349256" y="2540000"/>
            <a:ext cx="3572933" cy="2209800"/>
          </a:xfrm>
        </p:spPr>
        <p:txBody>
          <a:bodyPr/>
          <a:lstStyle/>
          <a:p>
            <a:pPr algn="ctr" eaLnBrk="1" hangingPunct="1">
              <a:buFontTx/>
              <a:buNone/>
            </a:pPr>
            <a:r>
              <a:rPr lang="en-US" dirty="0" smtClean="0">
                <a:ea typeface="ＭＳ Ｐゴシック" pitchFamily="1" charset="-128"/>
                <a:cs typeface="ＭＳ Ｐゴシック" pitchFamily="1" charset="-128"/>
              </a:rPr>
              <a:t>	Capacity to understand and change complex systems</a:t>
            </a:r>
          </a:p>
          <a:p>
            <a:pPr algn="ctr" eaLnBrk="1" hangingPunct="1"/>
            <a:endParaRPr lang="en-US" dirty="0" smtClean="0">
              <a:latin typeface="Comic Sans MS" pitchFamily="1" charset="0"/>
              <a:ea typeface="ＭＳ Ｐゴシック" pitchFamily="1" charset="-128"/>
              <a:cs typeface="ＭＳ Ｐゴシック" pitchFamily="1" charset="-128"/>
            </a:endParaRPr>
          </a:p>
        </p:txBody>
      </p:sp>
      <p:pic>
        <p:nvPicPr>
          <p:cNvPr id="14340" name="Picture 4"/>
          <p:cNvPicPr>
            <a:picLocks noChangeAspect="1"/>
          </p:cNvPicPr>
          <p:nvPr/>
        </p:nvPicPr>
        <p:blipFill>
          <a:blip r:embed="rId3"/>
          <a:srcRect/>
          <a:stretch>
            <a:fillRect/>
          </a:stretch>
        </p:blipFill>
        <p:spPr bwMode="auto">
          <a:xfrm rot="5400000">
            <a:off x="4267567" y="2298333"/>
            <a:ext cx="4971316" cy="334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6641"/>
            <a:ext cx="8229600" cy="1143000"/>
          </a:xfrm>
        </p:spPr>
        <p:txBody>
          <a:bodyPr/>
          <a:lstStyle/>
          <a:p>
            <a:pPr eaLnBrk="1" hangingPunct="1"/>
            <a:r>
              <a:rPr lang="en-US" sz="4000" dirty="0" smtClean="0">
                <a:latin typeface="Comic Sans MS" pitchFamily="1" charset="0"/>
                <a:ea typeface="Comic Sans MS" pitchFamily="1" charset="0"/>
                <a:cs typeface="Comic Sans MS" pitchFamily="1" charset="0"/>
              </a:rPr>
              <a:t>Definition of a System</a:t>
            </a:r>
          </a:p>
        </p:txBody>
      </p:sp>
      <p:sp>
        <p:nvSpPr>
          <p:cNvPr id="16387" name="Content Placeholder 2"/>
          <p:cNvSpPr>
            <a:spLocks noGrp="1"/>
          </p:cNvSpPr>
          <p:nvPr>
            <p:ph idx="1"/>
          </p:nvPr>
        </p:nvSpPr>
        <p:spPr>
          <a:xfrm>
            <a:off x="457200" y="1384306"/>
            <a:ext cx="4588933" cy="4830226"/>
          </a:xfrm>
        </p:spPr>
        <p:txBody>
          <a:bodyPr>
            <a:normAutofit lnSpcReduction="10000"/>
          </a:bodyPr>
          <a:lstStyle/>
          <a:p>
            <a:pPr eaLnBrk="1" hangingPunct="1">
              <a:buFont typeface="Arial" pitchFamily="1" charset="0"/>
              <a:buNone/>
            </a:pPr>
            <a:r>
              <a:rPr lang="en-US" sz="2800" dirty="0" smtClean="0">
                <a:ea typeface="Comic Sans MS" pitchFamily="1" charset="0"/>
                <a:cs typeface="Comic Sans MS" pitchFamily="1" charset="0"/>
              </a:rPr>
              <a:t>	“</a:t>
            </a:r>
            <a:r>
              <a:rPr lang="en-US" sz="2800" dirty="0">
                <a:ea typeface="Comic Sans MS" pitchFamily="1" charset="0"/>
                <a:cs typeface="Comic Sans MS" pitchFamily="1" charset="0"/>
              </a:rPr>
              <a:t>A system is an interconnected set of elements that is coherently organized in a way that achieves something.  …a system must consist of three kinds of </a:t>
            </a:r>
            <a:r>
              <a:rPr lang="en-US" sz="2800" dirty="0" smtClean="0">
                <a:ea typeface="Comic Sans MS" pitchFamily="1" charset="0"/>
                <a:cs typeface="Comic Sans MS" pitchFamily="1" charset="0"/>
              </a:rPr>
              <a:t>things:</a:t>
            </a:r>
          </a:p>
          <a:p>
            <a:pPr lvl="1">
              <a:buFont typeface="Wingdings" charset="2"/>
              <a:buChar char="ü"/>
            </a:pPr>
            <a:r>
              <a:rPr lang="en-US" sz="2400" dirty="0" smtClean="0">
                <a:ea typeface="Comic Sans MS" pitchFamily="1" charset="0"/>
                <a:cs typeface="Comic Sans MS" pitchFamily="1" charset="0"/>
              </a:rPr>
              <a:t>	elements,</a:t>
            </a:r>
          </a:p>
          <a:p>
            <a:pPr lvl="1">
              <a:buFont typeface="Wingdings" charset="2"/>
              <a:buChar char="ü"/>
            </a:pPr>
            <a:r>
              <a:rPr lang="en-US" sz="2400" dirty="0" smtClean="0">
                <a:ea typeface="Comic Sans MS" pitchFamily="1" charset="0"/>
                <a:cs typeface="Comic Sans MS" pitchFamily="1" charset="0"/>
              </a:rPr>
              <a:t>	interconnections and</a:t>
            </a:r>
          </a:p>
          <a:p>
            <a:pPr lvl="1">
              <a:buFont typeface="Wingdings" charset="2"/>
              <a:buChar char="ü"/>
            </a:pPr>
            <a:r>
              <a:rPr lang="en-US" sz="2400" dirty="0" smtClean="0">
                <a:ea typeface="Comic Sans MS" pitchFamily="1" charset="0"/>
                <a:cs typeface="Comic Sans MS" pitchFamily="1" charset="0"/>
              </a:rPr>
              <a:t>	function </a:t>
            </a:r>
            <a:r>
              <a:rPr lang="en-US" sz="2400" dirty="0">
                <a:ea typeface="Comic Sans MS" pitchFamily="1" charset="0"/>
                <a:cs typeface="Comic Sans MS" pitchFamily="1" charset="0"/>
              </a:rPr>
              <a:t>or </a:t>
            </a:r>
            <a:r>
              <a:rPr lang="en-US" sz="2400" dirty="0" smtClean="0">
                <a:ea typeface="Comic Sans MS" pitchFamily="1" charset="0"/>
                <a:cs typeface="Comic Sans MS" pitchFamily="1" charset="0"/>
              </a:rPr>
              <a:t>purpose.”</a:t>
            </a:r>
          </a:p>
          <a:p>
            <a:pPr eaLnBrk="1" hangingPunct="1">
              <a:buFont typeface="Arial" pitchFamily="1" charset="0"/>
              <a:buNone/>
            </a:pPr>
            <a:r>
              <a:rPr lang="en-US" sz="2800" dirty="0" smtClean="0">
                <a:ea typeface="Comic Sans MS" pitchFamily="1" charset="0"/>
                <a:cs typeface="Comic Sans MS" pitchFamily="1" charset="0"/>
              </a:rPr>
              <a:t>	</a:t>
            </a:r>
            <a:r>
              <a:rPr lang="en-US" sz="1730" i="1" dirty="0" smtClean="0">
                <a:ea typeface="Comic Sans MS" pitchFamily="1" charset="0"/>
                <a:cs typeface="Comic Sans MS" pitchFamily="1" charset="0"/>
              </a:rPr>
              <a:t>- </a:t>
            </a:r>
            <a:r>
              <a:rPr lang="en-US" sz="1730" i="1" dirty="0" err="1" smtClean="0">
                <a:ea typeface="Comic Sans MS" pitchFamily="1" charset="0"/>
                <a:cs typeface="Comic Sans MS" pitchFamily="1" charset="0"/>
              </a:rPr>
              <a:t>Donella</a:t>
            </a:r>
            <a:r>
              <a:rPr lang="en-US" sz="1730" i="1" dirty="0" smtClean="0">
                <a:ea typeface="Comic Sans MS" pitchFamily="1" charset="0"/>
                <a:cs typeface="Comic Sans MS" pitchFamily="1" charset="0"/>
              </a:rPr>
              <a:t> </a:t>
            </a:r>
            <a:r>
              <a:rPr lang="en-US" sz="1730" i="1" dirty="0">
                <a:ea typeface="Comic Sans MS" pitchFamily="1" charset="0"/>
                <a:cs typeface="Comic Sans MS" pitchFamily="1" charset="0"/>
              </a:rPr>
              <a:t>Meadows, Thinking in </a:t>
            </a:r>
            <a:r>
              <a:rPr lang="en-US" sz="1730" i="1" dirty="0" smtClean="0">
                <a:ea typeface="Comic Sans MS" pitchFamily="1" charset="0"/>
                <a:cs typeface="Comic Sans MS" pitchFamily="1" charset="0"/>
              </a:rPr>
              <a:t>Systems</a:t>
            </a:r>
            <a:endParaRPr lang="en-US" sz="1730" i="1" dirty="0">
              <a:ea typeface="Comic Sans MS" pitchFamily="1" charset="0"/>
              <a:cs typeface="Comic Sans MS" pitchFamily="1" charset="0"/>
            </a:endParaRPr>
          </a:p>
        </p:txBody>
      </p:sp>
      <p:pic>
        <p:nvPicPr>
          <p:cNvPr id="8" name="Picture 7"/>
          <p:cNvPicPr>
            <a:picLocks noChangeAspect="1"/>
          </p:cNvPicPr>
          <p:nvPr/>
        </p:nvPicPr>
        <p:blipFill>
          <a:blip r:embed="rId2"/>
          <a:stretch>
            <a:fillRect/>
          </a:stretch>
        </p:blipFill>
        <p:spPr>
          <a:xfrm rot="16200000">
            <a:off x="4714710" y="2242440"/>
            <a:ext cx="4830228" cy="311395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latin typeface="Comic Sans MS" pitchFamily="1" charset="0"/>
                <a:ea typeface="Comic Sans MS" pitchFamily="1" charset="0"/>
                <a:cs typeface="Comic Sans MS" pitchFamily="1" charset="0"/>
              </a:rPr>
              <a:t>Components of a System</a:t>
            </a:r>
          </a:p>
        </p:txBody>
      </p:sp>
      <p:sp>
        <p:nvSpPr>
          <p:cNvPr id="16387" name="Content Placeholder 2"/>
          <p:cNvSpPr>
            <a:spLocks noGrp="1"/>
          </p:cNvSpPr>
          <p:nvPr>
            <p:ph idx="1"/>
          </p:nvPr>
        </p:nvSpPr>
        <p:spPr/>
        <p:txBody>
          <a:bodyPr rtlCol="0">
            <a:normAutofit fontScale="92500" lnSpcReduction="10000"/>
          </a:bodyPr>
          <a:lstStyle/>
          <a:p>
            <a:pPr lvl="1" eaLnBrk="1" fontAlgn="auto" hangingPunct="1">
              <a:lnSpc>
                <a:spcPct val="90000"/>
              </a:lnSpc>
              <a:spcAft>
                <a:spcPts val="0"/>
              </a:spcAft>
              <a:buFont typeface="Wingdings" charset="2"/>
              <a:buChar char="ü"/>
              <a:defRPr/>
            </a:pPr>
            <a:r>
              <a:rPr lang="en-US" sz="2400" dirty="0" smtClean="0">
                <a:cs typeface="Comic Sans MS"/>
              </a:rPr>
              <a:t>M</a:t>
            </a:r>
            <a:r>
              <a:rPr lang="en-US" sz="2400" dirty="0" smtClean="0">
                <a:ea typeface="+mn-ea"/>
                <a:cs typeface="Comic Sans MS"/>
              </a:rPr>
              <a:t>aterial “stuff” – often the most visible, tangible part</a:t>
            </a:r>
          </a:p>
          <a:p>
            <a:pPr lvl="2" eaLnBrk="1" fontAlgn="auto" hangingPunct="1">
              <a:lnSpc>
                <a:spcPct val="90000"/>
              </a:lnSpc>
              <a:spcAft>
                <a:spcPts val="0"/>
              </a:spcAft>
              <a:buFont typeface="Wingdings" charset="2"/>
              <a:buChar char="ü"/>
              <a:defRPr/>
            </a:pPr>
            <a:endParaRPr lang="en-US" sz="2000" dirty="0" smtClean="0">
              <a:cs typeface="Comic Sans MS"/>
            </a:endParaRPr>
          </a:p>
          <a:p>
            <a:pPr lvl="2" eaLnBrk="1" fontAlgn="auto" hangingPunct="1">
              <a:lnSpc>
                <a:spcPct val="90000"/>
              </a:lnSpc>
              <a:spcAft>
                <a:spcPts val="0"/>
              </a:spcAft>
              <a:buFont typeface="Wingdings" charset="2"/>
              <a:buChar char="ü"/>
              <a:defRPr/>
            </a:pPr>
            <a:r>
              <a:rPr lang="en-US" sz="2000" dirty="0" smtClean="0">
                <a:cs typeface="Comic Sans MS"/>
              </a:rPr>
              <a:t>People, trees, water, buildings, highways, cars</a:t>
            </a:r>
          </a:p>
          <a:p>
            <a:pPr lvl="2" eaLnBrk="1" fontAlgn="auto" hangingPunct="1">
              <a:lnSpc>
                <a:spcPct val="90000"/>
              </a:lnSpc>
              <a:spcAft>
                <a:spcPts val="0"/>
              </a:spcAft>
              <a:buFont typeface="Wingdings" charset="2"/>
              <a:buChar char="ü"/>
              <a:defRPr/>
            </a:pPr>
            <a:endParaRPr lang="en-US" sz="2400" dirty="0" smtClean="0">
              <a:ea typeface="+mn-ea"/>
              <a:cs typeface="Comic Sans MS"/>
            </a:endParaRPr>
          </a:p>
          <a:p>
            <a:pPr lvl="1" eaLnBrk="1" fontAlgn="auto" hangingPunct="1">
              <a:lnSpc>
                <a:spcPct val="90000"/>
              </a:lnSpc>
              <a:spcAft>
                <a:spcPts val="0"/>
              </a:spcAft>
              <a:buFont typeface="Wingdings" charset="2"/>
              <a:buChar char="ü"/>
              <a:defRPr/>
            </a:pPr>
            <a:r>
              <a:rPr lang="en-US" sz="2400" dirty="0" smtClean="0">
                <a:cs typeface="Comic Sans MS"/>
              </a:rPr>
              <a:t>F</a:t>
            </a:r>
            <a:r>
              <a:rPr lang="en-US" sz="2400" dirty="0" smtClean="0">
                <a:ea typeface="+mn-ea"/>
                <a:cs typeface="Comic Sans MS"/>
              </a:rPr>
              <a:t>lows of information that connects “the stuff” – laws, rules, beliefs, decision making processes, cause and effect relationships</a:t>
            </a:r>
          </a:p>
          <a:p>
            <a:pPr lvl="2" eaLnBrk="1" fontAlgn="auto" hangingPunct="1">
              <a:lnSpc>
                <a:spcPct val="90000"/>
              </a:lnSpc>
              <a:spcAft>
                <a:spcPts val="0"/>
              </a:spcAft>
              <a:buFont typeface="Wingdings" charset="2"/>
              <a:buChar char="ü"/>
              <a:defRPr/>
            </a:pPr>
            <a:endParaRPr lang="en-US" sz="2000" dirty="0" smtClean="0">
              <a:cs typeface="Comic Sans MS"/>
            </a:endParaRPr>
          </a:p>
          <a:p>
            <a:pPr lvl="2" eaLnBrk="1" fontAlgn="auto" hangingPunct="1">
              <a:lnSpc>
                <a:spcPct val="90000"/>
              </a:lnSpc>
              <a:spcAft>
                <a:spcPts val="0"/>
              </a:spcAft>
              <a:buFont typeface="Wingdings" charset="2"/>
              <a:buChar char="ü"/>
              <a:defRPr/>
            </a:pPr>
            <a:r>
              <a:rPr lang="en-US" sz="2000" dirty="0" smtClean="0">
                <a:cs typeface="Comic Sans MS"/>
              </a:rPr>
              <a:t>The price of gasoline, the advertizing that promotes this year’s new model of automobile, the word of mouth about the performance of the new model, the interest rate, the traffic congestion, the level of concern about climate change, the impact on trees of air pollution</a:t>
            </a:r>
          </a:p>
          <a:p>
            <a:pPr lvl="2" eaLnBrk="1" fontAlgn="auto" hangingPunct="1">
              <a:lnSpc>
                <a:spcPct val="90000"/>
              </a:lnSpc>
              <a:spcAft>
                <a:spcPts val="0"/>
              </a:spcAft>
              <a:buNone/>
              <a:defRPr/>
            </a:pPr>
            <a:endParaRPr lang="en-US" sz="2000" dirty="0" smtClean="0">
              <a:cs typeface="Comic Sans MS"/>
            </a:endParaRPr>
          </a:p>
          <a:p>
            <a:pPr lvl="1">
              <a:lnSpc>
                <a:spcPct val="90000"/>
              </a:lnSpc>
              <a:buFont typeface="Wingdings" charset="2"/>
              <a:buChar char="ü"/>
              <a:defRPr/>
            </a:pPr>
            <a:r>
              <a:rPr lang="en-US" sz="2400" dirty="0" smtClean="0">
                <a:cs typeface="Comic Sans MS"/>
              </a:rPr>
              <a:t>Systems are usually embedded in larger systems and contain sub-systems within themselves</a:t>
            </a:r>
          </a:p>
          <a:p>
            <a:pPr eaLnBrk="1" fontAlgn="auto" hangingPunct="1">
              <a:lnSpc>
                <a:spcPct val="90000"/>
              </a:lnSpc>
              <a:spcAft>
                <a:spcPts val="0"/>
              </a:spcAft>
              <a:buFontTx/>
              <a:buNone/>
              <a:defRPr/>
            </a:pPr>
            <a:endParaRPr lang="en-US" sz="2700" dirty="0" smtClean="0">
              <a:cs typeface="Comic Sans MS"/>
            </a:endParaRPr>
          </a:p>
          <a:p>
            <a:pPr lvl="1" eaLnBrk="1" fontAlgn="auto" hangingPunct="1">
              <a:lnSpc>
                <a:spcPct val="90000"/>
              </a:lnSpc>
              <a:spcAft>
                <a:spcPts val="0"/>
              </a:spcAft>
              <a:buFontTx/>
              <a:buNone/>
              <a:defRPr/>
            </a:pPr>
            <a:endParaRPr lang="en-US" sz="2400" dirty="0" smtClean="0">
              <a:ea typeface="+mn-ea"/>
              <a:cs typeface="Comic Sans M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srcRect/>
          <a:stretch>
            <a:fillRect/>
          </a:stretch>
        </p:blipFill>
        <p:spPr bwMode="auto">
          <a:xfrm>
            <a:off x="0" y="0"/>
            <a:ext cx="6400800" cy="6161088"/>
          </a:xfrm>
          <a:prstGeom prst="rect">
            <a:avLst/>
          </a:prstGeom>
          <a:noFill/>
          <a:ln w="9525">
            <a:noFill/>
            <a:miter lim="800000"/>
            <a:headEnd/>
            <a:tailEnd/>
          </a:ln>
        </p:spPr>
      </p:pic>
      <p:pic>
        <p:nvPicPr>
          <p:cNvPr id="35844" name="Picture 4"/>
          <p:cNvPicPr>
            <a:picLocks noChangeAspect="1" noChangeArrowheads="1"/>
          </p:cNvPicPr>
          <p:nvPr/>
        </p:nvPicPr>
        <p:blipFill>
          <a:blip r:embed="rId3"/>
          <a:srcRect/>
          <a:stretch>
            <a:fillRect/>
          </a:stretch>
        </p:blipFill>
        <p:spPr bwMode="auto">
          <a:xfrm>
            <a:off x="6824663" y="2635250"/>
            <a:ext cx="1676400" cy="3651250"/>
          </a:xfrm>
          <a:prstGeom prst="rect">
            <a:avLst/>
          </a:prstGeom>
          <a:noFill/>
          <a:ln w="9525">
            <a:noFill/>
            <a:miter lim="800000"/>
            <a:headEnd/>
            <a:tailEnd/>
          </a:ln>
        </p:spPr>
      </p:pic>
      <p:sp>
        <p:nvSpPr>
          <p:cNvPr id="4" name="TextBox 3"/>
          <p:cNvSpPr txBox="1"/>
          <p:nvPr/>
        </p:nvSpPr>
        <p:spPr>
          <a:xfrm>
            <a:off x="2029364" y="6286500"/>
            <a:ext cx="4777420" cy="369332"/>
          </a:xfrm>
          <a:prstGeom prst="rect">
            <a:avLst/>
          </a:prstGeom>
          <a:noFill/>
        </p:spPr>
        <p:txBody>
          <a:bodyPr wrap="none" rtlCol="0">
            <a:spAutoFit/>
          </a:bodyPr>
          <a:lstStyle/>
          <a:p>
            <a:r>
              <a:rPr lang="en-US" b="1" dirty="0" smtClean="0"/>
              <a:t>Systems thinking helps us see the larger picture.</a:t>
            </a:r>
            <a:endParaRPr lang="en-US" b="1"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dissolve">
                                      <p:cBhvr>
                                        <p:cTn id="7"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xfrm>
            <a:off x="660396" y="11308"/>
            <a:ext cx="8229600" cy="1143000"/>
          </a:xfrm>
        </p:spPr>
        <p:txBody>
          <a:bodyPr>
            <a:normAutofit/>
          </a:bodyPr>
          <a:lstStyle/>
          <a:p>
            <a:pPr eaLnBrk="1" hangingPunct="1"/>
            <a:r>
              <a:rPr lang="en-US" sz="4000" dirty="0" smtClean="0">
                <a:ea typeface="ＭＳ Ｐゴシック" pitchFamily="1" charset="-128"/>
                <a:cs typeface="ＭＳ Ｐゴシック" pitchFamily="1" charset="-128"/>
              </a:rPr>
              <a:t>Benefits of Systems Thinking</a:t>
            </a:r>
          </a:p>
        </p:txBody>
      </p:sp>
      <p:sp>
        <p:nvSpPr>
          <p:cNvPr id="17411" name="Content Placeholder 2"/>
          <p:cNvSpPr>
            <a:spLocks noGrp="1"/>
          </p:cNvSpPr>
          <p:nvPr>
            <p:ph idx="1"/>
          </p:nvPr>
        </p:nvSpPr>
        <p:spPr>
          <a:xfrm>
            <a:off x="440267" y="1346205"/>
            <a:ext cx="8432796" cy="4525963"/>
          </a:xfrm>
        </p:spPr>
        <p:txBody>
          <a:bodyPr>
            <a:noAutofit/>
          </a:bodyPr>
          <a:lstStyle/>
          <a:p>
            <a:pPr lvl="1" eaLnBrk="1" hangingPunct="1">
              <a:lnSpc>
                <a:spcPct val="80000"/>
              </a:lnSpc>
              <a:buFont typeface="Wingdings" charset="2"/>
              <a:buChar char="ü"/>
            </a:pPr>
            <a:r>
              <a:rPr lang="en-US" dirty="0" smtClean="0"/>
              <a:t>Promotes exploration of assumptions</a:t>
            </a:r>
          </a:p>
          <a:p>
            <a:pPr lvl="1" eaLnBrk="1" hangingPunct="1">
              <a:lnSpc>
                <a:spcPct val="80000"/>
              </a:lnSpc>
              <a:buFont typeface="Wingdings" charset="2"/>
              <a:buChar char="ü"/>
            </a:pPr>
            <a:endParaRPr lang="en-US" dirty="0" smtClean="0"/>
          </a:p>
          <a:p>
            <a:pPr lvl="1" eaLnBrk="1" hangingPunct="1">
              <a:lnSpc>
                <a:spcPct val="80000"/>
              </a:lnSpc>
              <a:buFont typeface="Wingdings" charset="2"/>
              <a:buChar char="ü"/>
            </a:pPr>
            <a:r>
              <a:rPr lang="en-US" dirty="0" smtClean="0"/>
              <a:t>Helps strategizing about leverage, places to intervene to ‘steer’ or ‘dance with’ the systems we participate in</a:t>
            </a:r>
          </a:p>
          <a:p>
            <a:pPr lvl="1" eaLnBrk="1" hangingPunct="1">
              <a:lnSpc>
                <a:spcPct val="80000"/>
              </a:lnSpc>
              <a:buFont typeface="Wingdings" charset="2"/>
              <a:buChar char="ü"/>
            </a:pPr>
            <a:endParaRPr lang="en-US" dirty="0" smtClean="0"/>
          </a:p>
          <a:p>
            <a:pPr lvl="1" eaLnBrk="1" hangingPunct="1">
              <a:lnSpc>
                <a:spcPct val="80000"/>
              </a:lnSpc>
              <a:buFont typeface="Wingdings" charset="2"/>
              <a:buChar char="ü"/>
            </a:pPr>
            <a:r>
              <a:rPr lang="en-US" dirty="0" smtClean="0"/>
              <a:t>Helps show the similarities between seemingly different systems, so that learning about one can inform responses in another</a:t>
            </a:r>
          </a:p>
          <a:p>
            <a:pPr lvl="1" eaLnBrk="1" hangingPunct="1">
              <a:lnSpc>
                <a:spcPct val="80000"/>
              </a:lnSpc>
              <a:buFont typeface="Wingdings" charset="2"/>
              <a:buChar char="ü"/>
            </a:pPr>
            <a:endParaRPr lang="en-US" dirty="0" smtClean="0"/>
          </a:p>
          <a:p>
            <a:pPr lvl="1" eaLnBrk="1" hangingPunct="1">
              <a:lnSpc>
                <a:spcPct val="80000"/>
              </a:lnSpc>
              <a:buFont typeface="Wingdings" charset="2"/>
              <a:buChar char="ü"/>
            </a:pPr>
            <a:r>
              <a:rPr lang="en-US" dirty="0" smtClean="0"/>
              <a:t>Can be taken to the level of computer simulation when complexity increases beyond what our minds can ‘simulate’</a:t>
            </a:r>
            <a:endParaRPr lang="en-US" dirty="0" smtClean="0">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626530" y="122775"/>
            <a:ext cx="8229600" cy="1143000"/>
          </a:xfrm>
        </p:spPr>
        <p:txBody>
          <a:bodyPr>
            <a:normAutofit fontScale="90000"/>
          </a:bodyPr>
          <a:lstStyle/>
          <a:p>
            <a:pPr eaLnBrk="1" hangingPunct="1"/>
            <a:r>
              <a:rPr lang="en-US" sz="4000" dirty="0" smtClean="0">
                <a:ea typeface="ＭＳ Ｐゴシック" pitchFamily="1" charset="-128"/>
                <a:cs typeface="ＭＳ Ｐゴシック" pitchFamily="1" charset="-128"/>
              </a:rPr>
              <a:t>Trying to Grasp and Describe Principles of Our Experience</a:t>
            </a:r>
          </a:p>
        </p:txBody>
      </p:sp>
      <p:sp>
        <p:nvSpPr>
          <p:cNvPr id="18435" name="Content Placeholder 2"/>
          <p:cNvSpPr>
            <a:spLocks noGrp="1"/>
          </p:cNvSpPr>
          <p:nvPr>
            <p:ph idx="1"/>
          </p:nvPr>
        </p:nvSpPr>
        <p:spPr>
          <a:xfrm>
            <a:off x="457200" y="1616615"/>
            <a:ext cx="8398930" cy="1634585"/>
          </a:xfrm>
        </p:spPr>
        <p:txBody>
          <a:bodyPr>
            <a:normAutofit/>
          </a:bodyPr>
          <a:lstStyle/>
          <a:p>
            <a:pPr eaLnBrk="1" hangingPunct="1">
              <a:lnSpc>
                <a:spcPct val="80000"/>
              </a:lnSpc>
              <a:buFont typeface="Wingdings" charset="2"/>
              <a:buChar char="ü"/>
            </a:pPr>
            <a:r>
              <a:rPr lang="en-US" sz="2500" dirty="0" smtClean="0">
                <a:ea typeface="ＭＳ Ｐゴシック" pitchFamily="1" charset="-128"/>
                <a:cs typeface="ＭＳ Ｐゴシック" pitchFamily="1" charset="-128"/>
              </a:rPr>
              <a:t>Systems thinking is one subculture’s effort to uncover underlying  principles of the way nature works and to understand, respect and operate by them.</a:t>
            </a:r>
          </a:p>
        </p:txBody>
      </p:sp>
      <p:pic>
        <p:nvPicPr>
          <p:cNvPr id="4" name="Picture 3"/>
          <p:cNvPicPr>
            <a:picLocks noChangeAspect="1"/>
          </p:cNvPicPr>
          <p:nvPr/>
        </p:nvPicPr>
        <p:blipFill>
          <a:blip r:embed="rId2"/>
          <a:stretch>
            <a:fillRect/>
          </a:stretch>
        </p:blipFill>
        <p:spPr>
          <a:xfrm>
            <a:off x="3707395" y="2810935"/>
            <a:ext cx="5148736" cy="3329516"/>
          </a:xfrm>
          <a:prstGeom prst="rect">
            <a:avLst/>
          </a:prstGeom>
        </p:spPr>
      </p:pic>
      <p:sp>
        <p:nvSpPr>
          <p:cNvPr id="5" name="Content Placeholder 2"/>
          <p:cNvSpPr txBox="1">
            <a:spLocks/>
          </p:cNvSpPr>
          <p:nvPr/>
        </p:nvSpPr>
        <p:spPr>
          <a:xfrm>
            <a:off x="457201" y="2709333"/>
            <a:ext cx="3250194" cy="4525962"/>
          </a:xfrm>
          <a:prstGeom prst="rect">
            <a:avLst/>
          </a:prstGeom>
        </p:spPr>
        <p:txBody>
          <a:bodyPr vert="horz" lIns="91440" tIns="45720" rIns="91440" bIns="45720" rtlCol="0">
            <a:normAutofit/>
          </a:bodyPr>
          <a:lstStyle/>
          <a:p>
            <a:pPr marL="342900" lvl="0" indent="-342900">
              <a:lnSpc>
                <a:spcPct val="80000"/>
              </a:lnSpc>
              <a:spcBef>
                <a:spcPct val="20000"/>
              </a:spcBef>
              <a:buFont typeface="Wingdings" charset="2"/>
              <a:buChar char="ü"/>
              <a:defRPr/>
            </a:pPr>
            <a:r>
              <a:rPr kumimoji="0" lang="en-US" sz="2500" b="0" i="0" u="none" strike="noStrike" kern="1200" cap="none" spc="0" normalizeH="0" baseline="0" noProof="0" dirty="0" smtClean="0">
                <a:ln>
                  <a:noFill/>
                </a:ln>
                <a:solidFill>
                  <a:schemeClr val="tx1"/>
                </a:solidFill>
                <a:effectLst/>
                <a:uLnTx/>
                <a:uFillTx/>
                <a:latin typeface="+mn-lt"/>
                <a:ea typeface="ＭＳ Ｐゴシック" pitchFamily="1" charset="-128"/>
                <a:cs typeface="ＭＳ Ｐゴシック" pitchFamily="1" charset="-128"/>
              </a:rPr>
              <a:t>Every </a:t>
            </a:r>
            <a:r>
              <a:rPr lang="en-US" sz="2500" dirty="0" smtClean="0">
                <a:ea typeface="ＭＳ Ｐゴシック" pitchFamily="1" charset="-128"/>
                <a:cs typeface="ＭＳ Ｐゴシック" pitchFamily="1" charset="-128"/>
              </a:rPr>
              <a:t>culture and period has had to grapple with the realities of complex systems. The resulting tales, stories, practices, art works, songs, etc. are all examples of systems thinking.</a:t>
            </a:r>
          </a:p>
          <a:p>
            <a:pPr marL="342900" lvl="0" indent="-342900">
              <a:lnSpc>
                <a:spcPct val="80000"/>
              </a:lnSpc>
              <a:spcBef>
                <a:spcPct val="20000"/>
              </a:spcBef>
              <a:buFont typeface="Wingdings" charset="2"/>
              <a:buChar char="ü"/>
              <a:defRPr/>
            </a:pPr>
            <a:r>
              <a:rPr kumimoji="0" lang="en-US" sz="2500" b="0" i="0" u="none" strike="noStrike" kern="1200" cap="none" spc="0" normalizeH="0" baseline="0" noProof="0" dirty="0" smtClean="0">
                <a:ln>
                  <a:noFill/>
                </a:ln>
                <a:solidFill>
                  <a:schemeClr val="tx1"/>
                </a:solidFill>
                <a:effectLst/>
                <a:uLnTx/>
                <a:uFillTx/>
                <a:latin typeface="+mn-lt"/>
                <a:ea typeface="ＭＳ Ｐゴシック" pitchFamily="1" charset="-128"/>
                <a:cs typeface="ＭＳ Ｐゴシック" pitchFamily="1" charset="-128"/>
              </a:rPr>
              <a:t>Biomimicry studies nature’s systems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9703</TotalTime>
  <Words>510</Words>
  <Application>Microsoft Macintosh PowerPoint</Application>
  <PresentationFormat>On-screen Show (4:3)</PresentationFormat>
  <Paragraphs>70</Paragraphs>
  <Slides>11</Slides>
  <Notes>3</Notes>
  <HiddenSlides>0</HiddenSlides>
  <MMClips>0</MMClips>
  <ScaleCrop>false</ScaleCrop>
  <HeadingPairs>
    <vt:vector size="4" baseType="variant">
      <vt:variant>
        <vt:lpstr>Design Template</vt:lpstr>
      </vt:variant>
      <vt:variant>
        <vt:i4>2</vt:i4>
      </vt:variant>
      <vt:variant>
        <vt:lpstr>Slide Titles</vt:lpstr>
      </vt:variant>
      <vt:variant>
        <vt:i4>11</vt:i4>
      </vt:variant>
    </vt:vector>
  </HeadingPairs>
  <TitlesOfParts>
    <vt:vector size="13" baseType="lpstr">
      <vt:lpstr>Office Theme</vt:lpstr>
      <vt:lpstr>Office Theme</vt:lpstr>
      <vt:lpstr>and Systems Thinking</vt:lpstr>
      <vt:lpstr>Goals for Today</vt:lpstr>
      <vt:lpstr>Dancing with Systems Discussion</vt:lpstr>
      <vt:lpstr>Systems Thinking</vt:lpstr>
      <vt:lpstr>Definition of a System</vt:lpstr>
      <vt:lpstr>Components of a System</vt:lpstr>
      <vt:lpstr>Slide 7</vt:lpstr>
      <vt:lpstr>Benefits of Systems Thinking</vt:lpstr>
      <vt:lpstr>Trying to Grasp and Describe Principles of Our Experience</vt:lpstr>
      <vt:lpstr>Outside – Journal</vt:lpstr>
      <vt:lpstr>Homework – Journal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dc:title>
  <dc:creator>efarwell</dc:creator>
  <cp:lastModifiedBy>Dominic Stucker</cp:lastModifiedBy>
  <cp:revision>140</cp:revision>
  <dcterms:created xsi:type="dcterms:W3CDTF">2013-01-25T16:45:35Z</dcterms:created>
  <dcterms:modified xsi:type="dcterms:W3CDTF">2013-01-28T06:52:40Z</dcterms:modified>
</cp:coreProperties>
</file>